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97" r:id="rId2"/>
    <p:sldId id="316" r:id="rId3"/>
    <p:sldId id="315" r:id="rId4"/>
    <p:sldId id="314" r:id="rId5"/>
    <p:sldId id="320" r:id="rId6"/>
    <p:sldId id="322" r:id="rId7"/>
    <p:sldId id="313" r:id="rId8"/>
    <p:sldId id="310" r:id="rId9"/>
    <p:sldId id="307" r:id="rId10"/>
    <p:sldId id="306" r:id="rId11"/>
    <p:sldId id="304" r:id="rId12"/>
    <p:sldId id="303" r:id="rId13"/>
    <p:sldId id="300" r:id="rId14"/>
    <p:sldId id="299" r:id="rId15"/>
    <p:sldId id="298" r:id="rId16"/>
    <p:sldId id="296" r:id="rId17"/>
    <p:sldId id="256" r:id="rId18"/>
    <p:sldId id="257" r:id="rId19"/>
    <p:sldId id="321" r:id="rId20"/>
    <p:sldId id="323" r:id="rId21"/>
    <p:sldId id="258" r:id="rId22"/>
    <p:sldId id="317" r:id="rId23"/>
    <p:sldId id="31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88841" autoAdjust="0"/>
  </p:normalViewPr>
  <p:slideViewPr>
    <p:cSldViewPr>
      <p:cViewPr varScale="1">
        <p:scale>
          <a:sx n="52" d="100"/>
          <a:sy n="52" d="100"/>
        </p:scale>
        <p:origin x="141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A1EF7-50CB-48C2-BD71-21D51FC05478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6459A-CB74-432A-B2D5-5B21A190B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5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6459A-CB74-432A-B2D5-5B21A190B77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202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469" y="1340768"/>
            <a:ext cx="8302401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ХХХ ЗВІТНО-ВИБОРНА КОНФЕРЕНЦІЯ </a:t>
            </a:r>
          </a:p>
          <a:p>
            <a:pPr algn="ctr"/>
            <a:r>
              <a:rPr lang="uk-UA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БОРИСПІЛЬСЬКОЇ РАЙОННОЇ </a:t>
            </a:r>
            <a:endParaRPr lang="en-US" sz="32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ОРГАНІЗАЦІЇ ПРОФСПІЛКИ</a:t>
            </a:r>
          </a:p>
          <a:p>
            <a:pPr algn="ctr"/>
            <a:r>
              <a:rPr lang="uk-UA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ПРАЦІВНИКІВ ОСВІТИ І НАУКИ УКРАЇНИ</a:t>
            </a:r>
            <a:endParaRPr lang="en-US" sz="32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26 листопада</a:t>
            </a:r>
            <a:r>
              <a:rPr lang="en-US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201</a:t>
            </a:r>
            <a:r>
              <a:rPr lang="uk-UA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 року</a:t>
            </a:r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4" name="AutoShape 2" descr="Картинки по запросу картинки профспілка осві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404664"/>
            <a:ext cx="92433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Круглий стіл з  Послом Євросоюзу в Україні </a:t>
            </a:r>
          </a:p>
          <a:p>
            <a:pPr algn="ctr"/>
            <a:r>
              <a:rPr lang="uk-UA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Я.Томбіньскі</a:t>
            </a:r>
            <a:r>
              <a:rPr lang="uk-UA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Кучаківська</a:t>
            </a:r>
            <a:r>
              <a:rPr lang="uk-UA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зош</a:t>
            </a:r>
            <a:r>
              <a:rPr lang="uk-UA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І-ІІІ ст. імені гетьмана Івана Сулими)</a:t>
            </a: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66196"/>
            <a:ext cx="3810000" cy="2781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83559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D:\Фото робота\чернігів іванків маланка\IMG_2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80053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9552" y="33265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Моральне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патріотичне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сучасної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одне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важливих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стоять перед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суспільством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Члени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Профспілки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виїзних семінарах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628800"/>
            <a:ext cx="2676525" cy="47625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548680"/>
            <a:ext cx="7970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Творча динамічна група «Шляхами видатних синів і дочок України»</a:t>
            </a: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12776"/>
            <a:ext cx="38100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284984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617095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VETA\Desktop\фотопроф\Олександрівка\IMG_2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3804084" cy="50721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99992" y="908720"/>
            <a:ext cx="51621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Заступник голови районної</a:t>
            </a:r>
          </a:p>
          <a:p>
            <a:pPr algn="just"/>
            <a:r>
              <a:rPr lang="uk-UA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організації Профспілки</a:t>
            </a:r>
          </a:p>
          <a:p>
            <a:pPr algn="just"/>
            <a:r>
              <a:rPr lang="uk-UA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Леонід Григорович </a:t>
            </a:r>
            <a:r>
              <a:rPr lang="uk-UA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Гриценко</a:t>
            </a:r>
            <a:r>
              <a:rPr lang="uk-UA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pPr algn="just"/>
            <a:r>
              <a:rPr lang="uk-UA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ідейний натхненник  діяльності </a:t>
            </a:r>
          </a:p>
          <a:p>
            <a:pPr algn="just"/>
            <a:r>
              <a:rPr lang="uk-UA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творчої динамічної групи</a:t>
            </a:r>
          </a:p>
          <a:p>
            <a:pPr algn="just"/>
            <a:r>
              <a:rPr lang="uk-UA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“Дорогами</a:t>
            </a:r>
            <a:r>
              <a:rPr lang="uk-UA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славних синів </a:t>
            </a:r>
          </a:p>
          <a:p>
            <a:pPr algn="just"/>
            <a:r>
              <a:rPr lang="uk-UA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 дочок </a:t>
            </a:r>
            <a:r>
              <a:rPr lang="uk-UA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України”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http://boruspilpon.at.ua/_nw/1/s42523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477" y="3155489"/>
            <a:ext cx="3528392" cy="3590139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620688"/>
            <a:ext cx="9305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Науково-краєзнавчі</a:t>
            </a:r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3810000" cy="2552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196" y="1382673"/>
            <a:ext cx="3810000" cy="2552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9713">
            <a:off x="852262" y="3808093"/>
            <a:ext cx="3810000" cy="2857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06231">
            <a:off x="5327361" y="3207565"/>
            <a:ext cx="2664296" cy="32902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VETA\Desktop\Конференція 2014\IMG_3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547260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475656" y="260648"/>
            <a:ext cx="655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Віддаємо </a:t>
            </a:r>
            <a:r>
              <a:rPr lang="uk-UA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шану</a:t>
            </a:r>
            <a:r>
              <a:rPr lang="uk-UA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Великому Кобзареві у с. </a:t>
            </a:r>
            <a:r>
              <a:rPr lang="uk-UA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Гнідин</a:t>
            </a:r>
            <a:r>
              <a:rPr lang="uk-UA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SVETA\Desktop\150_1911\IMG_3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462406"/>
            <a:ext cx="4264248" cy="3198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55576" y="5373216"/>
            <a:ext cx="3376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/>
              <a:t> </a:t>
            </a:r>
            <a:r>
              <a:rPr lang="uk-UA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Після пленарного</a:t>
            </a:r>
          </a:p>
          <a:p>
            <a:pPr algn="ctr"/>
            <a:r>
              <a:rPr lang="uk-UA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засідання серпневої конференції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32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6732240" cy="50491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459190" y="260648"/>
            <a:ext cx="8031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latin typeface="Cambria" pitchFamily="18" charset="0"/>
              </a:rPr>
              <a:t>БОРИСПІЛЬСЬКА РАЙОННА ОРГАНІЗАЦІЯ ПРОФСПІЛКИ </a:t>
            </a:r>
          </a:p>
          <a:p>
            <a:pPr algn="ctr"/>
            <a:r>
              <a:rPr lang="uk-UA" sz="2400" dirty="0" smtClean="0">
                <a:latin typeface="Cambria" pitchFamily="18" charset="0"/>
              </a:rPr>
              <a:t>ПРАЦІВНИКІВ ОСВІТИ І НАУКИ УКРАЇНИ</a:t>
            </a:r>
            <a:endParaRPr lang="ru-RU" sz="2400" dirty="0">
              <a:latin typeface="Cambria" pitchFamily="18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60648"/>
            <a:ext cx="6480048" cy="2301240"/>
          </a:xfrm>
        </p:spPr>
        <p:txBody>
          <a:bodyPr>
            <a:normAutofit/>
          </a:bodyPr>
          <a:lstStyle/>
          <a:p>
            <a:r>
              <a:rPr lang="uk-UA" sz="1400" i="1" dirty="0" smtClean="0"/>
              <a:t>Здорове тіло – це прекрасно; здоровий дух – ще краще; але найважливіше – як для  людини, так і для нації – характер, сума таких чеснот, які роблять чоловіка хорошим чоловіком, а жінку – хорошою жінкою</a:t>
            </a:r>
            <a:br>
              <a:rPr lang="uk-UA" sz="1400" i="1" dirty="0" smtClean="0"/>
            </a:br>
            <a:r>
              <a:rPr lang="uk-UA" sz="1400" i="1" dirty="0" smtClean="0"/>
              <a:t>                                                                                 Теодор Рузвельт</a:t>
            </a:r>
            <a:endParaRPr lang="ru-RU" sz="1400" i="1" dirty="0"/>
          </a:p>
        </p:txBody>
      </p:sp>
      <p:pic>
        <p:nvPicPr>
          <p:cNvPr id="4" name="Рисунок 3" descr="Зустріч членів Профспілки з Д.Силантьєвим, Олімпійським чемпіоном з плаванн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7897632" cy="4446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149080"/>
            <a:ext cx="38100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uk-UA" sz="2400" dirty="0" smtClean="0">
                <a:solidFill>
                  <a:srgbClr val="FFFF00"/>
                </a:solidFill>
              </a:rPr>
              <a:t>Єдина краса, яку я знаю – це здоров'я</a:t>
            </a:r>
            <a:br>
              <a:rPr lang="uk-UA" sz="2400" dirty="0" smtClean="0">
                <a:solidFill>
                  <a:srgbClr val="FFFF00"/>
                </a:solidFill>
              </a:rPr>
            </a:br>
            <a:r>
              <a:rPr lang="uk-UA" sz="2400" dirty="0" smtClean="0">
                <a:solidFill>
                  <a:srgbClr val="FFFF00"/>
                </a:solidFill>
              </a:rPr>
              <a:t>                                                                                     Г.Гейне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42" y="935913"/>
            <a:ext cx="3810000" cy="2552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645024"/>
            <a:ext cx="3810000" cy="2552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488613"/>
            <a:ext cx="3810000" cy="2552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871" y="1352009"/>
            <a:ext cx="3810000" cy="2552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752" y="6381328"/>
            <a:ext cx="364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 спартакіада, жовтень 2019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</a:t>
            </a:r>
            <a:r>
              <a:rPr lang="ru-RU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і </a:t>
            </a:r>
            <a:r>
              <a:rPr lang="ru-RU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духовно </a:t>
            </a:r>
            <a:r>
              <a:rPr lang="ru-RU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здоровим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</a:t>
            </a:r>
            <a:r>
              <a:rPr lang="ru-RU" sz="32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М.Я.Корніяка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700808"/>
            <a:ext cx="3810000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700808"/>
            <a:ext cx="3810000" cy="2857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4005064"/>
            <a:ext cx="3030041" cy="21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220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32656"/>
            <a:ext cx="25315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b="1" dirty="0" smtClean="0"/>
          </a:p>
          <a:p>
            <a:r>
              <a:rPr lang="uk-UA" dirty="0" smtClean="0"/>
              <a:t>	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7803" y="548680"/>
            <a:ext cx="8869159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ПОРЯДОК ДЕННИЙ</a:t>
            </a:r>
          </a:p>
          <a:p>
            <a:pPr marL="342900" indent="-342900" algn="just">
              <a:buAutoNum type="arabicPeriod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Про обрання робочих органів конференції (секретаріат, редакційна комісія, лічильна комісія)</a:t>
            </a:r>
          </a:p>
          <a:p>
            <a:pPr marL="342900" indent="-342900" algn="just">
              <a:buAutoNum type="arabicPeriod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Про регламент роботи конференції</a:t>
            </a:r>
          </a:p>
          <a:p>
            <a:pPr marL="342900" indent="-342900"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3.     Звіт про роботу ради Бориспільської районної організації Профспілки за період </a:t>
            </a:r>
          </a:p>
          <a:p>
            <a:pPr marL="342900" indent="-342900"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    з 17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грудня 2014 року по 26 листопада 2019 року</a:t>
            </a:r>
          </a:p>
          <a:p>
            <a:pPr marL="342900" indent="-342900" algn="just">
              <a:buAutoNum type="arabicPeriod" startAt="4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Звіт ревізійної комісії</a:t>
            </a:r>
          </a:p>
          <a:p>
            <a:pPr marL="342900" indent="-342900" algn="just">
              <a:buAutoNum type="arabicPeriod" startAt="4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Обговорення звітних доповідей</a:t>
            </a:r>
          </a:p>
          <a:p>
            <a:pPr marL="342900" indent="-342900" algn="just">
              <a:buAutoNum type="arabicPeriod" startAt="4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Прийняття постанови  конференції</a:t>
            </a:r>
          </a:p>
          <a:p>
            <a:pPr marL="342900" indent="-342900" algn="just">
              <a:buAutoNum type="arabicPeriod" startAt="4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Про затвердження Положення Про Бориспільську районну організацію Профспілки працівників </a:t>
            </a:r>
          </a:p>
          <a:p>
            <a:pPr algn="just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 освіти і науки України;  про продовження терміну дії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положень:про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ревізійну комісію, про мандатну комісію</a:t>
            </a:r>
          </a:p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8.    Про форму голосування</a:t>
            </a:r>
          </a:p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9.    Про обрання ради Бориспільської районної організації Профспілки працівників освіти і науки</a:t>
            </a:r>
          </a:p>
          <a:p>
            <a:pPr marL="342900" indent="-342900"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10.   Вибори голови Бориспільської районної організації Профспілки</a:t>
            </a:r>
          </a:p>
          <a:p>
            <a:pPr marL="342900" indent="-342900"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11.   Вибори заступника голови Бориспільської районної організації Профспілки</a:t>
            </a:r>
          </a:p>
          <a:p>
            <a:pPr marL="342900" indent="-342900" algn="just">
              <a:buAutoNum type="arabicPeriod" startAt="12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Вибори ревізійної комісії Бориспільської районної організації Профспілки</a:t>
            </a:r>
          </a:p>
          <a:p>
            <a:pPr marL="342900" indent="-342900" algn="just">
              <a:buAutoNum type="arabicPeriod" startAt="12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Вибори мандатної комісії Бориспільської районної організації Профспілки</a:t>
            </a:r>
          </a:p>
          <a:p>
            <a:pPr marL="342900" indent="-342900" algn="just">
              <a:buAutoNum type="arabicPeriod" startAt="12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Про обрання делегатів на ХХ  звітно-виборну конференцію Київської обласної організації Профспілки</a:t>
            </a:r>
          </a:p>
          <a:p>
            <a:pPr marL="342900" indent="-342900"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   працівників освіти і науки України</a:t>
            </a:r>
          </a:p>
          <a:p>
            <a:pPr marL="342900" indent="-342900" algn="just">
              <a:buAutoNum type="arabicPeriod" startAt="15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Делегування представників до складу ради Київської обласної організації Профспілки</a:t>
            </a:r>
          </a:p>
          <a:p>
            <a:pPr marL="342900" indent="-342900" algn="just">
              <a:buAutoNum type="arabicPeriod" startAt="15"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Про продовження повноважень  делегатів  ХХХ звітно-виборної конференції на період повноважень </a:t>
            </a:r>
          </a:p>
          <a:p>
            <a:pPr marL="342900" indent="-342900"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  новообраної  ради</a:t>
            </a:r>
          </a:p>
          <a:p>
            <a:pPr marL="342900" indent="-342900" algn="just">
              <a:buAutoNum type="arabicPeriod"/>
            </a:pPr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466" y="1600200"/>
            <a:ext cx="613106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777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51520" y="620688"/>
            <a:ext cx="973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rgbClr val="FFFF00"/>
                </a:solidFill>
              </a:rPr>
              <a:t>Виставка творчих робіт педагогів Бориспільського району, жовтень 2019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0931"/>
            <a:ext cx="2676525" cy="4762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260931"/>
            <a:ext cx="2676525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060" y="990020"/>
            <a:ext cx="2676525" cy="4762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90" y="4961945"/>
            <a:ext cx="2381250" cy="15811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Живе</a:t>
            </a: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лиш</a:t>
            </a: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той, </a:t>
            </a:r>
            <a:r>
              <a:rPr lang="ru-RU" sz="2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живе</a:t>
            </a:r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для себе,</a:t>
            </a:r>
            <a:b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для других </a:t>
            </a:r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виборює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асиль Симоненко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16832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2636912"/>
            <a:ext cx="59788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dirty="0" smtClean="0"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7784" y="692695"/>
            <a:ext cx="240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СТАТИСТИЧНІ ДАНІ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500217"/>
              </p:ext>
            </p:extLst>
          </p:nvPr>
        </p:nvGraphicFramePr>
        <p:xfrm>
          <a:off x="395535" y="1062027"/>
          <a:ext cx="8568955" cy="3255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791">
                  <a:extLst>
                    <a:ext uri="{9D8B030D-6E8A-4147-A177-3AD203B41FA5}">
                      <a16:colId xmlns:a16="http://schemas.microsoft.com/office/drawing/2014/main" val="2873518575"/>
                    </a:ext>
                  </a:extLst>
                </a:gridCol>
                <a:gridCol w="1713791">
                  <a:extLst>
                    <a:ext uri="{9D8B030D-6E8A-4147-A177-3AD203B41FA5}">
                      <a16:colId xmlns:a16="http://schemas.microsoft.com/office/drawing/2014/main" val="2920146432"/>
                    </a:ext>
                  </a:extLst>
                </a:gridCol>
                <a:gridCol w="1713791">
                  <a:extLst>
                    <a:ext uri="{9D8B030D-6E8A-4147-A177-3AD203B41FA5}">
                      <a16:colId xmlns:a16="http://schemas.microsoft.com/office/drawing/2014/main" val="734613579"/>
                    </a:ext>
                  </a:extLst>
                </a:gridCol>
                <a:gridCol w="1713791">
                  <a:extLst>
                    <a:ext uri="{9D8B030D-6E8A-4147-A177-3AD203B41FA5}">
                      <a16:colId xmlns:a16="http://schemas.microsoft.com/office/drawing/2014/main" val="42094716"/>
                    </a:ext>
                  </a:extLst>
                </a:gridCol>
                <a:gridCol w="1713791">
                  <a:extLst>
                    <a:ext uri="{9D8B030D-6E8A-4147-A177-3AD203B41FA5}">
                      <a16:colId xmlns:a16="http://schemas.microsoft.com/office/drawing/2014/main" val="180858574"/>
                    </a:ext>
                  </a:extLst>
                </a:gridCol>
              </a:tblGrid>
              <a:tr h="1189138"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Рік</a:t>
                      </a:r>
                      <a:endParaRPr lang="ru-RU" sz="160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Первинних профорганізацій</a:t>
                      </a:r>
                      <a:endParaRPr lang="ru-RU" sz="160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Членів профспілки</a:t>
                      </a:r>
                      <a:endParaRPr lang="ru-RU" sz="160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Непрацюючих</a:t>
                      </a:r>
                      <a:r>
                        <a:rPr lang="uk-UA" sz="1600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пенсіонерів, членів Профспілки</a:t>
                      </a:r>
                      <a:endParaRPr lang="ru-RU" sz="160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Усього членів Профспілки</a:t>
                      </a:r>
                      <a:endParaRPr lang="ru-RU" sz="160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125517"/>
                  </a:ext>
                </a:extLst>
              </a:tr>
              <a:tr h="41336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861585"/>
                  </a:ext>
                </a:extLst>
              </a:tr>
              <a:tr h="41336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308733"/>
                  </a:ext>
                </a:extLst>
              </a:tr>
              <a:tr h="41336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42682"/>
                  </a:ext>
                </a:extLst>
              </a:tr>
              <a:tr h="41336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630915"/>
                  </a:ext>
                </a:extLst>
              </a:tr>
              <a:tr h="41336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21624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14" y="4485568"/>
            <a:ext cx="3453172" cy="2328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4485568"/>
            <a:ext cx="3161928" cy="2328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/Files/images/52979940_2604190782956669_595457917928131788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695">
            <a:off x="-96054" y="3349298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68309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824" y="1818335"/>
            <a:ext cx="28575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22563"/>
            <a:ext cx="304974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7056">
            <a:off x="5241835" y="3269727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1800" y="4128811"/>
            <a:ext cx="2952328" cy="243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875" y="274638"/>
            <a:ext cx="3394472" cy="452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91691"/>
            <a:ext cx="3571875" cy="4762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772816"/>
            <a:ext cx="3362325" cy="476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602" y="1916832"/>
            <a:ext cx="33623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352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єдності – наша сила!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4008" y="1734654"/>
            <a:ext cx="3810000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70" y="1600200"/>
            <a:ext cx="3810330" cy="2133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4509120"/>
            <a:ext cx="3810330" cy="213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5" y="2905502"/>
            <a:ext cx="2917676" cy="1973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270" y="4437112"/>
            <a:ext cx="38100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594" y="3452136"/>
            <a:ext cx="1905000" cy="126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11601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VETA\Desktop\116___12\IMG_2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406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23528" y="620688"/>
            <a:ext cx="697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Набуваємо досвіду з профспілковим активом освітян </a:t>
            </a:r>
          </a:p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м. Борисполя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1772816"/>
            <a:ext cx="4876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Вивчаємо досвід освітян Івано-Франківщини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528" y="4221088"/>
            <a:ext cx="3810000" cy="2552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2100387"/>
            <a:ext cx="3810000" cy="25527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5181" y="476672"/>
            <a:ext cx="7543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Керівники обласних </a:t>
            </a:r>
            <a:r>
              <a:rPr lang="uk-UA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майстер-класів, члени Профспілки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99" y="938337"/>
            <a:ext cx="2645393" cy="345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604" y="1091973"/>
            <a:ext cx="3276872" cy="2276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154" y="4005064"/>
            <a:ext cx="3810000" cy="2543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50" y="4670208"/>
            <a:ext cx="3810000" cy="214312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692696"/>
            <a:ext cx="8720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Кожна молода людина має право на безпечну працю,</a:t>
            </a:r>
          </a:p>
          <a:p>
            <a:pPr algn="ctr"/>
            <a:r>
              <a:rPr lang="uk-UA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соціальний захист, навчання та рівноправну участь у </a:t>
            </a:r>
          </a:p>
          <a:p>
            <a:pPr algn="ctr"/>
            <a:r>
              <a:rPr lang="uk-UA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громадському житі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28800"/>
            <a:ext cx="3761439" cy="28790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855" y="2422887"/>
            <a:ext cx="3810000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321" y="1875157"/>
            <a:ext cx="2857500" cy="476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5" y="5443942"/>
            <a:ext cx="4890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 молодих учителів, березень 2019.</a:t>
            </a:r>
          </a:p>
          <a:p>
            <a:r>
              <a:rPr lang="uk-UA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Гнідинська</a:t>
            </a:r>
            <a:r>
              <a:rPr lang="uk-UA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І-ІІІ ступенів</a:t>
            </a:r>
          </a:p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 Петра Яцика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Другая 6">
      <a:dk1>
        <a:srgbClr val="0070C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DFF0F4"/>
      </a:accent5>
      <a:accent6>
        <a:srgbClr val="C64847"/>
      </a:accent6>
      <a:hlink>
        <a:srgbClr val="168BBA"/>
      </a:hlink>
      <a:folHlink>
        <a:srgbClr val="68000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936</TotalTime>
  <Words>481</Words>
  <Application>Microsoft Office PowerPoint</Application>
  <PresentationFormat>Экран (4:3)</PresentationFormat>
  <Paragraphs>105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</vt:lpstr>
      <vt:lpstr>Franklin Gothic Book</vt:lpstr>
      <vt:lpstr>Times New Roman</vt:lpstr>
      <vt:lpstr>Wingdings 2</vt:lpstr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єдності – наша сила!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Здорове тіло – це прекрасно; здоровий дух – ще краще; але найважливіше – як для  людини, так і для нації – характер, сума таких чеснот, які роблять чоловіка хорошим чоловіком, а жінку – хорошою жінкою                                                                                  Теодор Рузвельт</vt:lpstr>
      <vt:lpstr>Єдина краса, яку я знаю – це здоров'я                                                                                      Г.Гейне</vt:lpstr>
      <vt:lpstr>«Учитель має бути і фізично, і духовно здоровим»              М.Я.Корніяка</vt:lpstr>
      <vt:lpstr>Презентация PowerPoint</vt:lpstr>
      <vt:lpstr>Презентация PowerPoint</vt:lpstr>
      <vt:lpstr>Живе лиш той, хто не живе для себе, Хто для других виборює життя   Василь Симоненко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Здорове тіло – це прекрасно; здоровий дух – ще краще; але найважливіше – як для  людини, так і для нації – характер, сума таких чеснот, які роблять чоловіка хорошим чоловіком, а жінку – хорошою жінкою                                                                                  Теодор Рузвельт</dc:title>
  <dc:creator>SVETA</dc:creator>
  <cp:lastModifiedBy>RePack by Diakov</cp:lastModifiedBy>
  <cp:revision>137</cp:revision>
  <dcterms:created xsi:type="dcterms:W3CDTF">2014-06-04T13:33:47Z</dcterms:created>
  <dcterms:modified xsi:type="dcterms:W3CDTF">2019-11-24T14:48:40Z</dcterms:modified>
</cp:coreProperties>
</file>